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9"/>
  </p:notesMasterIdLst>
  <p:sldIdLst>
    <p:sldId id="256" r:id="rId2"/>
    <p:sldId id="295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3" r:id="rId37"/>
    <p:sldId id="294" r:id="rId38"/>
  </p:sldIdLst>
  <p:sldSz cx="12192000" cy="6858000"/>
  <p:notesSz cx="6858000" cy="9144000"/>
  <p:embeddedFontLst>
    <p:embeddedFont>
      <p:font typeface="Calibri" panose="020F0502020204030204" pitchFamily="34" charset="0"/>
      <p:regular r:id="rId40"/>
      <p:bold r:id="rId41"/>
      <p:italic r:id="rId42"/>
      <p:boldItalic r:id="rId43"/>
    </p:embeddedFont>
    <p:embeddedFont>
      <p:font typeface="Calibri Light" panose="020F0302020204030204" pitchFamily="34" charset="0"/>
      <p:regular r:id="rId44"/>
      <p:italic r:id="rId45"/>
    </p:embeddedFont>
    <p:embeddedFont>
      <p:font typeface="微軟正黑體" panose="020B0604030504040204" pitchFamily="34" charset="-120"/>
      <p:regular r:id="rId46"/>
      <p:bold r:id="rId47"/>
    </p:embeddedFont>
    <p:embeddedFont>
      <p:font typeface="標楷體" panose="03000509000000000000" pitchFamily="65" charset="-120"/>
      <p:regular r:id="rId48"/>
    </p:embeddedFont>
    <p:embeddedFont>
      <p:font typeface="曉聲通秋茄" pitchFamily="2" charset="-120"/>
      <p:regular r:id="rId49"/>
    </p:embeddedFont>
    <p:embeddedFont>
      <p:font typeface="曉聲通雙拼秋茄-繁" pitchFamily="2" charset="-120"/>
      <p:regular r:id="rId50"/>
    </p:embeddedFont>
  </p:embeddedFontLst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C8F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6" d="100"/>
          <a:sy n="76" d="100"/>
        </p:scale>
        <p:origin x="840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3.fntdata"/><Relationship Id="rId47" Type="http://schemas.openxmlformats.org/officeDocument/2006/relationships/font" Target="fonts/font8.fntdata"/><Relationship Id="rId50" Type="http://schemas.openxmlformats.org/officeDocument/2006/relationships/font" Target="fonts/font11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font" Target="fonts/font1.fntdata"/><Relationship Id="rId45" Type="http://schemas.openxmlformats.org/officeDocument/2006/relationships/font" Target="fonts/font6.fntdata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5.fntdata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4.fntdata"/><Relationship Id="rId48" Type="http://schemas.openxmlformats.org/officeDocument/2006/relationships/font" Target="fonts/font9.fntdata"/><Relationship Id="rId8" Type="http://schemas.openxmlformats.org/officeDocument/2006/relationships/slide" Target="slides/slide7.xml"/><Relationship Id="rId51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7.fntdata"/><Relationship Id="rId20" Type="http://schemas.openxmlformats.org/officeDocument/2006/relationships/slide" Target="slides/slide19.xml"/><Relationship Id="rId41" Type="http://schemas.openxmlformats.org/officeDocument/2006/relationships/font" Target="fonts/font2.fntdata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10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94B1BF-620F-47BF-AA95-4BA6A168DA59}" type="datetimeFigureOut">
              <a:rPr lang="zh-TW" altLang="en-US" smtClean="0"/>
              <a:t>2025/2/6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DD11DA-2B78-4873-A9F1-ADC97DB9DE0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038935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13F7410-65B7-4FA6-9D9C-9FCEFD2BFC4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C6210D56-A6BD-4068-95CD-8FC3E2EC95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533A3A3D-3EAE-4F7B-8643-83EBB6767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DB9D7955-4E83-47D6-B4AB-E52C6F3155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120980C2-9D5D-4759-AE7B-AA4DE4E710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807310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FF8B68C-22A7-492C-801D-6EA13B383A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391D1CE5-9E4E-41F9-A45C-CC5414F3EDA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B1561EFB-62B9-452F-BFFD-BF7A50E2D29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8D1D2032-29EE-475D-84CF-7E999A5182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65757037-CB22-4EE0-824E-68C7DD73A5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9660441B-F5D5-425E-A579-D993CEA24E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316656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A7181F5-BD44-4A06-A567-173D1F354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8CB69BE7-21D1-42B8-97FC-F1EA7B4AB9A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DF332B73-114B-4230-9EB6-8498912109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E78FACFA-2054-44BD-AE0A-EF992DDCED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CDF41C79-4B68-4343-BE1F-135BBB3478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337920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>
            <a:extLst>
              <a:ext uri="{FF2B5EF4-FFF2-40B4-BE49-F238E27FC236}">
                <a16:creationId xmlns:a16="http://schemas.microsoft.com/office/drawing/2014/main" id="{2DBB6025-9B94-47CE-B304-BCB6CA84086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DFCF3D77-B951-4427-8BD5-9F7932921C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2E92D405-1418-4EA4-8DF9-50AB57CDEE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639006A2-9893-4CD4-94E1-6E4DA21427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D4ED9A6-7613-4404-B588-960878C6B1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635558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生詞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C4F3849-D4B8-4C10-BFCA-8B1E5BB2DA7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2718596"/>
            <a:ext cx="12192000" cy="1325563"/>
          </a:xfrm>
        </p:spPr>
        <p:txBody>
          <a:bodyPr>
            <a:noAutofit/>
          </a:bodyPr>
          <a:lstStyle>
            <a:lvl1pPr algn="ctr">
              <a:defRPr sz="18000">
                <a:solidFill>
                  <a:schemeClr val="tx1"/>
                </a:solidFill>
                <a:latin typeface="曉聲通雙拼秋茄-繁" pitchFamily="2" charset="-120"/>
                <a:ea typeface="曉聲通雙拼秋茄-繁" pitchFamily="2" charset="-120"/>
              </a:defRPr>
            </a:lvl1pPr>
          </a:lstStyle>
          <a:p>
            <a:r>
              <a:rPr lang="zh-TW" altLang="en-US" dirty="0"/>
              <a:t>編輯</a:t>
            </a:r>
          </a:p>
        </p:txBody>
      </p:sp>
      <p:sp>
        <p:nvSpPr>
          <p:cNvPr id="8" name="八邊形 7">
            <a:extLst>
              <a:ext uri="{FF2B5EF4-FFF2-40B4-BE49-F238E27FC236}">
                <a16:creationId xmlns:a16="http://schemas.microsoft.com/office/drawing/2014/main" id="{F372C801-9E16-4A1A-BC1E-64042E113FFA}"/>
              </a:ext>
            </a:extLst>
          </p:cNvPr>
          <p:cNvSpPr/>
          <p:nvPr userDrawn="1"/>
        </p:nvSpPr>
        <p:spPr>
          <a:xfrm>
            <a:off x="304800" y="302346"/>
            <a:ext cx="835632" cy="835632"/>
          </a:xfrm>
          <a:prstGeom prst="octagon">
            <a:avLst/>
          </a:prstGeom>
          <a:solidFill>
            <a:srgbClr val="7C8F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內容版面配置區 2">
            <a:extLst>
              <a:ext uri="{FF2B5EF4-FFF2-40B4-BE49-F238E27FC236}">
                <a16:creationId xmlns:a16="http://schemas.microsoft.com/office/drawing/2014/main" id="{376888C7-8FB6-4EB1-8C5A-A1E9121ED609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304800" y="5257495"/>
            <a:ext cx="11582399" cy="871162"/>
          </a:xfrm>
        </p:spPr>
        <p:txBody>
          <a:bodyPr anchor="ctr">
            <a:noAutofit/>
          </a:bodyPr>
          <a:lstStyle>
            <a:lvl1pPr marL="0" indent="0" algn="l">
              <a:buNone/>
              <a:defRPr sz="40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altLang="zh-TW" dirty="0" err="1"/>
              <a:t>english</a:t>
            </a:r>
            <a:endParaRPr lang="zh-TW" altLang="en-US" dirty="0"/>
          </a:p>
        </p:txBody>
      </p:sp>
      <p:cxnSp>
        <p:nvCxnSpPr>
          <p:cNvPr id="10" name="直線接點 9">
            <a:extLst>
              <a:ext uri="{FF2B5EF4-FFF2-40B4-BE49-F238E27FC236}">
                <a16:creationId xmlns:a16="http://schemas.microsoft.com/office/drawing/2014/main" id="{DA3CA7C8-81F5-471C-9421-EB8D22DC7AEB}"/>
              </a:ext>
            </a:extLst>
          </p:cNvPr>
          <p:cNvCxnSpPr>
            <a:cxnSpLocks/>
          </p:cNvCxnSpPr>
          <p:nvPr userDrawn="1"/>
        </p:nvCxnSpPr>
        <p:spPr>
          <a:xfrm>
            <a:off x="10963469" y="1137978"/>
            <a:ext cx="1228531" cy="0"/>
          </a:xfrm>
          <a:prstGeom prst="line">
            <a:avLst/>
          </a:prstGeom>
          <a:ln w="57150">
            <a:solidFill>
              <a:srgbClr val="7C8F4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字方塊 11">
            <a:extLst>
              <a:ext uri="{FF2B5EF4-FFF2-40B4-BE49-F238E27FC236}">
                <a16:creationId xmlns:a16="http://schemas.microsoft.com/office/drawing/2014/main" id="{FB80BC4D-F233-4C6D-86D3-95B44998F279}"/>
              </a:ext>
            </a:extLst>
          </p:cNvPr>
          <p:cNvSpPr txBox="1"/>
          <p:nvPr userDrawn="1"/>
        </p:nvSpPr>
        <p:spPr>
          <a:xfrm>
            <a:off x="9507894" y="396995"/>
            <a:ext cx="26747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TW" altLang="en-US" sz="2000" b="1" dirty="0">
                <a:solidFill>
                  <a:srgbClr val="7C8F4D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第一課</a:t>
            </a:r>
            <a:endParaRPr lang="en-US" altLang="zh-TW" sz="2000" b="1" dirty="0">
              <a:solidFill>
                <a:srgbClr val="7C8F4D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r"/>
            <a:r>
              <a:rPr lang="zh-TW" altLang="en-US" sz="2000" b="1" dirty="0">
                <a:solidFill>
                  <a:srgbClr val="7C8F4D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海洋臺灣</a:t>
            </a:r>
          </a:p>
        </p:txBody>
      </p:sp>
    </p:spTree>
    <p:extLst>
      <p:ext uri="{BB962C8B-B14F-4D97-AF65-F5344CB8AC3E}">
        <p14:creationId xmlns:p14="http://schemas.microsoft.com/office/powerpoint/2010/main" val="33799039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C4F3849-D4B8-4C10-BFCA-8B1E5BB2DA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ACE99BA7-4964-4616-8D11-7E17D51174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38C11372-D218-4731-A9CD-D0F8868E0F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AE606B90-213B-4E1C-8B66-009C2A7350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A4A2D76-5D1C-46BE-867E-F74E250C4F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360852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93DE685-61DE-4616-A6AB-EB69CBD65E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F21F32F1-67BB-4CFE-971A-666B30099B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2A902F26-6D06-4C5A-B81B-083CC6B514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98DAA74D-D3BD-476E-86D6-10FFF9D0B1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DC5ACD7B-56EF-4CB7-8715-CDD37C1B2D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787751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353430-0ECF-4334-B311-1D0F9CC336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36E675BC-EB70-452B-AA5A-7AD22D487F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AA918D2C-E194-4526-967E-71441FFBA9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8B7446B5-753F-4D34-9BC5-EA1BA08EB1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AA0A576C-E06A-414C-A297-CD746CEB3B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4F367BAF-36D0-458F-85DD-6797F80B1B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098014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C05586A-00EC-4700-8DD7-4EF66C6207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0A49D7AA-1352-4DAC-AD5D-4A16B9D472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2D9693A7-1444-4567-AFB4-5AEAB0B59F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2FBDCDCD-D5CC-4733-812E-40F9E74D29A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8EFCE14C-8F9A-4DB5-A581-78FB71A1D19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>
            <a:extLst>
              <a:ext uri="{FF2B5EF4-FFF2-40B4-BE49-F238E27FC236}">
                <a16:creationId xmlns:a16="http://schemas.microsoft.com/office/drawing/2014/main" id="{E10BB8C8-0944-46E2-B0FC-B8AF7C6C8F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8" name="頁尾版面配置區 7">
            <a:extLst>
              <a:ext uri="{FF2B5EF4-FFF2-40B4-BE49-F238E27FC236}">
                <a16:creationId xmlns:a16="http://schemas.microsoft.com/office/drawing/2014/main" id="{6AAAF4A1-F46E-4184-A078-B546BEA4B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>
            <a:extLst>
              <a:ext uri="{FF2B5EF4-FFF2-40B4-BE49-F238E27FC236}">
                <a16:creationId xmlns:a16="http://schemas.microsoft.com/office/drawing/2014/main" id="{704688ED-C2E8-4DB4-B4A3-C36C95B3A7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16790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0AA83C1-8DFE-4A16-AC50-D64831BB64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AAAE112B-6AA8-409A-B0A0-D765F0A06A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7A4C4AC2-D04C-47E4-8C91-FB914D153F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A579E8A5-A383-42BB-9E95-77F7BD25E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983455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>
            <a:extLst>
              <a:ext uri="{FF2B5EF4-FFF2-40B4-BE49-F238E27FC236}">
                <a16:creationId xmlns:a16="http://schemas.microsoft.com/office/drawing/2014/main" id="{D1D0B2D8-5D6D-4CC5-88CF-39B6EEEC2B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29F792A7-572C-45EE-8BE0-8839354815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0FC4765B-9713-47A5-9D8C-D4B09C3139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807943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23EFCB8-905D-4EB4-8960-D0442DA089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6D1ADBDF-3C5C-4446-A944-7F09540D4D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32956764-246F-4475-9893-8683791E0B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D0B7D7F6-4DD2-4478-A002-33B0BBBCAB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AA60C4AE-27D8-47C6-8CE8-1FE948D7FC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D1B89CF4-12C9-48F6-9A1C-23EAFD7104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662038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2E6A718B-D48D-454E-8D2D-A70C782752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DA71E2AC-1723-488B-9ED0-C4FD6760A6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EF10DEC6-ED8F-4F0A-B928-1205F2A126F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B9FBD636-8EE3-4B70-BB84-3BDE912D04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ABD0B511-45B7-4058-B0B2-AAEE5A1ACA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160431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6D06191-CADB-48D7-A474-9C8FD6BEC2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837" y="1122363"/>
            <a:ext cx="11344589" cy="2387600"/>
          </a:xfrm>
        </p:spPr>
        <p:txBody>
          <a:bodyPr anchor="ctr">
            <a:normAutofit/>
          </a:bodyPr>
          <a:lstStyle/>
          <a:p>
            <a:r>
              <a:rPr lang="zh-TW" altLang="en-US" sz="13800" dirty="0">
                <a:latin typeface="標楷體" panose="03000509000000000000" pitchFamily="65" charset="-120"/>
                <a:ea typeface="標楷體" panose="03000509000000000000" pitchFamily="65" charset="-120"/>
              </a:rPr>
              <a:t>臺灣文化教材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68EDBA8E-7EC1-4055-AFD4-87B12C36AF8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zh-TW" altLang="en-US" sz="4400" dirty="0">
                <a:latin typeface="標楷體" panose="03000509000000000000" pitchFamily="65" charset="-120"/>
                <a:ea typeface="標楷體" panose="03000509000000000000" pitchFamily="65" charset="-120"/>
              </a:rPr>
              <a:t>第一課│海洋臺灣</a:t>
            </a:r>
            <a:endParaRPr lang="en-US" altLang="zh-TW" sz="44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sz="4400" dirty="0">
                <a:latin typeface="標楷體" panose="03000509000000000000" pitchFamily="65" charset="-120"/>
                <a:ea typeface="標楷體" panose="03000509000000000000" pitchFamily="65" charset="-120"/>
              </a:rPr>
              <a:t>生詞簡報</a:t>
            </a: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4EA51D1F-DCDD-405C-A049-A53D57B84A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63779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09F7DC0-F0C8-43EE-B16C-B8BAFB391F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信徒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60A5EFC8-D944-448C-BEBC-67125595F695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pilgrim; believer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9D186A83-7A44-4A23-86D9-C7DB0415E7D2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10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85BAE53E-02D4-42F8-B300-A71E6BA60ED3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9623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0C2E9AD-93F8-4B5A-B013-B9D936A07E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虔誠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21A318D2-8212-4A57-AA87-C0D0E63D0DB0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devout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BEBD31FA-DED4-43C1-AF1D-3D39C48A5B5F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11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D3C7EA71-F86C-4F55-9893-266FA881834F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89699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1D9FCA0D-EF4F-468F-B36A-B019E71ED9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參與󠇡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DF2231C-CC5F-467C-9E5E-90ACFD1FDF02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participate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1B37759F-CD70-4121-91BA-C9E2593698FA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12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114A5204-AE51-4A1F-8AC7-FBB00E176558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71222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209A7D1-370D-49A9-A499-EE4AEBA128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進香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9ED29D05-DCE6-497A-A535-05FDB352788F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pilgrimage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3CE5D3A5-EDB8-480C-BDC8-F3FA0317F30D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13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84F0D4E3-1B05-49EC-B71A-CD9B7ECFED0B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52213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688DC84-2F2E-4FF2-9954-B7E7C3D186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廟宇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A2BD730-8807-4F8E-A7A5-655772DC3A7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temple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F745FACF-08E5-4051-8E40-EDB07E5B7F86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14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00829222-B9B0-4420-A29D-B72CB13E5E35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69410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D7ECFFE-B21D-4E81-95F9-736D8C4E1E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信仰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9978A12-9A3E-484E-815F-028C8E4FF37C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belief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31243B3F-FF60-4035-809A-FFD714E9AE69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15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184D57CC-31C5-4B54-ADDC-F472285DFAD4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78762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2146618-CF48-4C5E-AE3E-95B33FC114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起源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39D0030A-832C-4DF4-9C37-0886C71DC35F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origin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FAC40AE9-3F7C-4004-A908-3370F8C9EAB1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16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F40B11C6-CA8D-4111-AD94-5BC1C0194D4E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55978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A2CAC02-F5B1-4596-B5F8-4B81B43EA0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預知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58BD1C02-8DCB-40D9-8A22-84EF53CA1F81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foresee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270609D3-CA2E-47E9-B47B-DACEA8C70EF7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17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9417066D-A82F-4196-AB70-A91F3CAD070F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986551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21662F7-0E50-4B93-B6B0-D1758B22C0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遇難󠇡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34C0E10-6377-4479-9557-9C75E9235C61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encounter disaster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29A4C6B8-3102-4C69-A867-0F7C71ED28D4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18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8703DB22-424E-43B8-ACCB-FB9C5D90E0F7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17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906068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B80E08F-7940-44A8-A856-B8BAC13F44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出海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19BD362C-A513-4A3E-9CF3-3570D686EDD9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 to go out to sea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BB58ECCD-6A7A-4D10-AEE8-87D3CDAB2060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19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29DD0E0C-4BEF-4F3B-8F4E-1A0E563CBAD0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03584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A511EED-BF5B-4A5D-AA63-58EA17D2DC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698419"/>
            <a:ext cx="12192000" cy="1325563"/>
          </a:xfrm>
        </p:spPr>
        <p:txBody>
          <a:bodyPr/>
          <a:lstStyle/>
          <a:p>
            <a:r>
              <a:rPr lang="zh-TW" altLang="en-US" dirty="0">
                <a:latin typeface="曉聲通秋茄" pitchFamily="2" charset="-120"/>
                <a:ea typeface="曉聲通秋茄" pitchFamily="2" charset="-120"/>
              </a:rPr>
              <a:t>報馬仔󠇡</a:t>
            </a:r>
            <a:endParaRPr lang="zh-TW" altLang="en-US" sz="18000" dirty="0"/>
          </a:p>
        </p:txBody>
      </p:sp>
      <p:sp>
        <p:nvSpPr>
          <p:cNvPr id="5" name="內容版面配置區 4">
            <a:extLst>
              <a:ext uri="{FF2B5EF4-FFF2-40B4-BE49-F238E27FC236}">
                <a16:creationId xmlns:a16="http://schemas.microsoft.com/office/drawing/2014/main" id="{ABF4B61D-B6A8-4423-90D7-ACE3561C5E9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(Taiwanese) herald, esp. for the </a:t>
            </a:r>
            <a:r>
              <a:rPr lang="en-US" altLang="zh-TW" dirty="0" err="1"/>
              <a:t>Mazu</a:t>
            </a:r>
            <a:r>
              <a:rPr lang="en-US" altLang="zh-TW" dirty="0"/>
              <a:t> Pilgrimage</a:t>
            </a:r>
            <a:endParaRPr lang="zh-TW" altLang="en-US" dirty="0"/>
          </a:p>
        </p:txBody>
      </p: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AB80B23A-BD6E-4F01-8B49-24256C85795C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t>2</a:t>
            </a:fld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53B4B80-66EE-41F3-8A37-9DFA62A9AC25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ABB1E9C1-EBD5-4980-8683-C857F0767872}"/>
              </a:ext>
            </a:extLst>
          </p:cNvPr>
          <p:cNvSpPr/>
          <p:nvPr/>
        </p:nvSpPr>
        <p:spPr>
          <a:xfrm>
            <a:off x="2719752" y="1043326"/>
            <a:ext cx="6752493" cy="827315"/>
          </a:xfrm>
          <a:prstGeom prst="rect">
            <a:avLst/>
          </a:prstGeom>
          <a:noFill/>
          <a:ln w="57150">
            <a:solidFill>
              <a:srgbClr val="7C8F4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4000" b="1" dirty="0">
                <a:solidFill>
                  <a:srgbClr val="7C8F4D"/>
                </a:solidFill>
                <a:latin typeface="曉聲通秋茄" pitchFamily="2" charset="-120"/>
                <a:ea typeface="曉聲通秋茄" pitchFamily="2" charset="-120"/>
              </a:rPr>
              <a:t>臺灣台語：</a:t>
            </a:r>
            <a:r>
              <a:rPr lang="en-US" altLang="zh-TW" sz="4000" b="1" dirty="0" err="1">
                <a:solidFill>
                  <a:srgbClr val="7C8F4D"/>
                </a:solidFill>
                <a:latin typeface="曉聲通秋茄" pitchFamily="2" charset="-120"/>
                <a:ea typeface="曉聲通秋茄" pitchFamily="2" charset="-120"/>
              </a:rPr>
              <a:t>pò</a:t>
            </a:r>
            <a:r>
              <a:rPr lang="en-US" altLang="zh-TW" sz="4000" b="1" dirty="0">
                <a:solidFill>
                  <a:srgbClr val="7C8F4D"/>
                </a:solidFill>
                <a:latin typeface="曉聲通秋茄" pitchFamily="2" charset="-120"/>
                <a:ea typeface="曉聲通秋茄" pitchFamily="2" charset="-120"/>
              </a:rPr>
              <a:t>-</a:t>
            </a:r>
            <a:r>
              <a:rPr lang="en-US" altLang="zh-TW" sz="4000" b="1" dirty="0" err="1">
                <a:solidFill>
                  <a:srgbClr val="7C8F4D"/>
                </a:solidFill>
                <a:latin typeface="曉聲通秋茄" pitchFamily="2" charset="-120"/>
                <a:ea typeface="曉聲通秋茄" pitchFamily="2" charset="-120"/>
              </a:rPr>
              <a:t>bé</a:t>
            </a:r>
            <a:r>
              <a:rPr lang="en-US" altLang="zh-TW" sz="4000" b="1" dirty="0">
                <a:solidFill>
                  <a:srgbClr val="7C8F4D"/>
                </a:solidFill>
                <a:latin typeface="曉聲通秋茄" pitchFamily="2" charset="-120"/>
                <a:ea typeface="曉聲通秋茄" pitchFamily="2" charset="-120"/>
              </a:rPr>
              <a:t>-á</a:t>
            </a:r>
            <a:endParaRPr lang="zh-TW" altLang="en-US" sz="4000" b="1" dirty="0">
              <a:solidFill>
                <a:srgbClr val="7C8F4D"/>
              </a:solidFill>
              <a:latin typeface="曉聲通秋茄" pitchFamily="2" charset="-120"/>
              <a:ea typeface="曉聲通秋茄" pitchFamily="2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05834865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4B9CA62-26F6-4334-98E9-3D2493F49C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守護神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7A876D14-3FD4-4440-9CFB-C36914C80753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guardian deity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33298B60-81B0-410A-BD30-F35C45A8F13F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20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911A759A-226E-487C-8859-79F507837ED9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383409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9FC8ED2-4EAD-4CFE-830A-2B6BE81591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15000" dirty="0"/>
              <a:t>明清時期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F3277F1-683F-4659-A5A6-E233565362FB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Ming and Qing Dynasties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AB6ADCC5-5B31-4239-A99D-E716F3177947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21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991AEA32-3B28-4B9C-8F27-B4D6B459770E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754833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EC36136-45F0-4254-8C4C-A17EED09B5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移民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43D0585D-3D1F-48D8-8AE8-177370BED84C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immigrant; to immigrate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12439DCE-1F69-4623-890D-D17CDCA8EEDC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21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065126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DC116D9-D19E-46A7-AAF1-E4B911692E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路途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35F465E-70EB-425A-BF89-177F6C221D2E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journey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F7932C44-757C-4BB8-8112-3ED4EA0E02C9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22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891882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8318FD9-74BD-4BFB-9441-F9250874D7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祈求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8588AB4C-D334-413A-B0F5-2D7AFF44E766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pray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1565A77F-1B25-4767-9E03-A12B637D48C5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23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640514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D5E9160-ABD0-47F5-BA6E-B106752313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寄託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C20E3C74-E8CC-413F-BBDD-BB64B151847A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entrust (one's hopes, feelings, etc.)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B71A136E-4201-4BC2-A7C0-2EEDE44EFCBE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24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577928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CC292F9-C526-48F8-893A-17D27EDEFE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跨越 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53A7E85-FDBC-480F-949B-F857E1D1979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cross over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7450A314-9666-470C-8D51-97712B7BA1E7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25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952239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50FE81F-1B2C-455B-9C1E-CD1D0F39A0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見證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53071B5-5442-44B9-966C-24CB9BB5E81D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witness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7B073921-2124-4751-AC62-8B6B3C715237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26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34994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ED9F036-A6D0-46BB-97E5-31C854E9F9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儀式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A2E9E6BF-698D-4FD6-B99F-BA205C39DFBA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ceremony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318FAB3F-ECEF-40F3-AE64-0038B928CC9A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27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204571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54DC57B-5EB8-4799-82E7-BD60B25183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擲筊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31181C36-4BFB-4655-B684-A22BA25CE0C1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throw </a:t>
            </a:r>
            <a:r>
              <a:rPr lang="en-US" altLang="zh-TW" dirty="0" err="1"/>
              <a:t>poe</a:t>
            </a:r>
            <a:r>
              <a:rPr lang="en-US" altLang="zh-TW" dirty="0"/>
              <a:t> divination blocks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7C6F6EA2-BFC4-405F-AAEB-BFB3096DD91C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29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0CCC380B-4558-4790-88F1-C3659D78CCCE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28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13234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A511EED-BF5B-4A5D-AA63-58EA17D2DC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698419"/>
            <a:ext cx="12192000" cy="1325563"/>
          </a:xfrm>
        </p:spPr>
        <p:txBody>
          <a:bodyPr/>
          <a:lstStyle/>
          <a:p>
            <a:r>
              <a:rPr lang="zh-TW" altLang="en-US" sz="18000" dirty="0"/>
              <a:t>鑼鼓</a:t>
            </a:r>
          </a:p>
        </p:txBody>
      </p:sp>
      <p:sp>
        <p:nvSpPr>
          <p:cNvPr id="5" name="內容版面配置區 4">
            <a:extLst>
              <a:ext uri="{FF2B5EF4-FFF2-40B4-BE49-F238E27FC236}">
                <a16:creationId xmlns:a16="http://schemas.microsoft.com/office/drawing/2014/main" id="{ABF4B61D-B6A8-4423-90D7-ACE3561C5E9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gong and drum</a:t>
            </a:r>
            <a:endParaRPr lang="zh-TW" altLang="en-US" dirty="0"/>
          </a:p>
        </p:txBody>
      </p: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AB80B23A-BD6E-4F01-8B49-24256C85795C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t>3</a:t>
            </a:fld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53B4B80-66EE-41F3-8A37-9DFA62A9AC25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88008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311DD9E-3A58-460E-BB94-CC255547C8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神轎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C7F9502-19E9-40FF-8395-578653C77035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palanquin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C41CC433-6122-4EED-8F0D-EE4E38B23AA2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30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7FF810F3-4EC3-42C5-9186-D8E7495B5E24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29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655493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7C21AF0-CFB8-4BDC-B3F9-7CFF281BED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悠久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F3390A3-F774-4C28-96E6-C06237E2A775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long-standing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BAE367C5-EC60-474D-B404-85AE8F6B8CF8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30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24582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13D7BA1-42F6-497F-A0FC-B23A8244A7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旺盛󠇡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18B226D-FDDC-4332-AC69-AA5D727EB0D8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vigorous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C87E4475-4E73-47A7-AC40-0EBCE26E909E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31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039154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462807E-BE7A-458D-9289-069C623357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香火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D8F621C-6A28-4FD0-85D4-C3BF9B074FEF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incense used for religious customs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639F6283-CE0A-4A49-AD16-B6035BD804F2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33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085A86A5-DD2E-4C40-B592-09A279AD73F4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32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889518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E6F8E0A-DDF7-4721-AFCD-6AED11BA44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鼎盛󠇡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E04EE54-7E17-4639-BFC9-F5E2D60504AD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flourishing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A14927EB-3098-45F4-88DB-47663131F941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34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682E74C9-A380-4F97-A3D4-F38367DA2DB0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33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439583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116A1DA-3C76-4853-A08D-C2806558A2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平定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F601FA41-FD14-418D-A0DD-1A75B3E6B93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pacify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D85ECE45-087A-49A0-AA98-28524B038874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35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101B1CCE-FECB-4B50-9324-C4EDD1B32851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34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546299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48D20D7-2FDF-4D61-85F9-E0C51BEBE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凝聚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5CFD3168-D49E-4BBE-8891-008DA8FB7C3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unite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B68D414A-DE96-4F63-8401-20DA730BE3E8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36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75818A93-3698-4BA0-BEB9-0D83871A3697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35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937932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120E7388-E2DD-40D8-8D04-E407BD54A5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盛󠇡宴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7980720-3FAC-4C42-9CB0-982BA94FC02E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feast; banquet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4B028A3C-2FBC-4767-8223-02B19328900D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37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92620D07-C2E4-40C5-B54C-1B7AD931E904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36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51654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B35C1BB-5418-4138-AEC0-2E41A484C4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回鑾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C62D269-0569-4A22-BE27-74A798D6C1C6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(lit.) the palanquin begins its return journey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9275FE22-22CE-4918-B2CD-5247174D0889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4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2B3C89F3-BF30-41D1-9DBE-D1E65E623669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82194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43BFD9A-6C5E-42C0-967D-1EC3A69A59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陣頭 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6688FD96-CA35-4FF1-B127-888D5C81C398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parade formation for temple processions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BB82081E-00C7-43DD-B935-B42392754720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5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730CB4B7-6A45-4635-B791-4C42BE650CA8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51373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7914C88-D7D7-4BCA-9A0D-E1F153B3A4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繡旗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AAFA1BB-0F23-4140-B9EF-4BDD9B215F0E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embroidered flag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D9CC8181-7B27-45F1-97B0-612A78302215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6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CB8C0D66-E11E-450F-99FC-3EAF6B5A4E04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02218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64A0F54-72C9-450A-82EF-E64BF40D6E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嗩吶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1FFBAF41-DB54-4179-8ACB-8A5C49A08EC6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 err="1"/>
              <a:t>suona</a:t>
            </a:r>
            <a:r>
              <a:rPr lang="en-US" altLang="zh-TW" dirty="0"/>
              <a:t>: a Chinese wind instrument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00343AD6-5B62-4D8D-BEF1-FC348B8AFBA8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7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ACF6BCD3-D7BD-40B6-9F8F-A98F5AA310BB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02207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ED78C96-0F9D-41B5-B020-EF7A07E950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鈸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1A715454-4BAF-4804-8EFD-42C3857663F5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cymbal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E8459CF9-0645-40D5-8541-DCD7AECC07B8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8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4EC14604-F480-4523-8041-07CD505716E1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6978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3FAB8B8-2545-4307-BBBA-BE0239153E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鞭炮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AA632B5E-22C9-4B9A-9069-4A6CB9513028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firecracker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BDC589F7-E854-471B-A26C-BAAA43056A08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4800" y="537599"/>
            <a:ext cx="835632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9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D79669C8-861D-4116-A1A9-FDE64300DDB3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13292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237</Words>
  <Application>Microsoft Office PowerPoint</Application>
  <PresentationFormat>寬螢幕</PresentationFormat>
  <Paragraphs>140</Paragraphs>
  <Slides>37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8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37</vt:i4>
      </vt:variant>
    </vt:vector>
  </HeadingPairs>
  <TitlesOfParts>
    <vt:vector size="46" baseType="lpstr">
      <vt:lpstr>Arial</vt:lpstr>
      <vt:lpstr>Calibri</vt:lpstr>
      <vt:lpstr>Calibri Light</vt:lpstr>
      <vt:lpstr>Times New Roman</vt:lpstr>
      <vt:lpstr>標楷體</vt:lpstr>
      <vt:lpstr>曉聲通雙拼秋茄-繁</vt:lpstr>
      <vt:lpstr>曉聲通秋茄</vt:lpstr>
      <vt:lpstr>微軟正黑體</vt:lpstr>
      <vt:lpstr>Office 佈景主題</vt:lpstr>
      <vt:lpstr>臺灣文化教材</vt:lpstr>
      <vt:lpstr>報馬仔󠇡</vt:lpstr>
      <vt:lpstr>鑼鼓</vt:lpstr>
      <vt:lpstr>回鑾</vt:lpstr>
      <vt:lpstr>陣頭 </vt:lpstr>
      <vt:lpstr>繡旗</vt:lpstr>
      <vt:lpstr>嗩吶</vt:lpstr>
      <vt:lpstr>鈸</vt:lpstr>
      <vt:lpstr>鞭炮</vt:lpstr>
      <vt:lpstr>信徒</vt:lpstr>
      <vt:lpstr>虔誠</vt:lpstr>
      <vt:lpstr>參與󠇡</vt:lpstr>
      <vt:lpstr>進香</vt:lpstr>
      <vt:lpstr>廟宇</vt:lpstr>
      <vt:lpstr>信仰</vt:lpstr>
      <vt:lpstr>起源</vt:lpstr>
      <vt:lpstr>預知</vt:lpstr>
      <vt:lpstr>遇難󠇡</vt:lpstr>
      <vt:lpstr>出海</vt:lpstr>
      <vt:lpstr>守護神</vt:lpstr>
      <vt:lpstr>明清時期</vt:lpstr>
      <vt:lpstr>移民</vt:lpstr>
      <vt:lpstr>路途</vt:lpstr>
      <vt:lpstr>祈求</vt:lpstr>
      <vt:lpstr>寄託</vt:lpstr>
      <vt:lpstr>跨越 </vt:lpstr>
      <vt:lpstr>見證</vt:lpstr>
      <vt:lpstr>儀式</vt:lpstr>
      <vt:lpstr>擲筊</vt:lpstr>
      <vt:lpstr>神轎</vt:lpstr>
      <vt:lpstr>悠久</vt:lpstr>
      <vt:lpstr>旺盛󠇡</vt:lpstr>
      <vt:lpstr>香火</vt:lpstr>
      <vt:lpstr>鼎盛󠇡</vt:lpstr>
      <vt:lpstr>平定</vt:lpstr>
      <vt:lpstr>凝聚</vt:lpstr>
      <vt:lpstr>盛󠇡宴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臺灣文化教材</dc:title>
  <dc:creator>MTC</dc:creator>
  <cp:lastModifiedBy>MTC</cp:lastModifiedBy>
  <cp:revision>27</cp:revision>
  <dcterms:created xsi:type="dcterms:W3CDTF">2025-02-03T06:47:17Z</dcterms:created>
  <dcterms:modified xsi:type="dcterms:W3CDTF">2025-02-06T02:37:09Z</dcterms:modified>
</cp:coreProperties>
</file>